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7" r:id="rId5"/>
    <p:sldId id="283" r:id="rId6"/>
    <p:sldId id="269" r:id="rId7"/>
    <p:sldId id="270" r:id="rId8"/>
    <p:sldId id="258" r:id="rId9"/>
    <p:sldId id="263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4" r:id="rId20"/>
    <p:sldId id="28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8D3B4"/>
    <a:srgbClr val="FD8B8B"/>
    <a:srgbClr val="FFCD2F"/>
    <a:srgbClr val="8DEE72"/>
    <a:srgbClr val="FC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0620" autoAdjust="0"/>
  </p:normalViewPr>
  <p:slideViewPr>
    <p:cSldViewPr snapToGrid="0">
      <p:cViewPr varScale="1">
        <p:scale>
          <a:sx n="42" d="100"/>
          <a:sy n="42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 of Automation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8FD-4073-B3C0-DBAB2835AF41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E0BC01CC-FDFA-4A09-856F-4FC3FBA8F31D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8FD-4073-B3C0-DBAB2835AF4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85%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8FD-4073-B3C0-DBAB2835A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Previously</c:v>
                </c:pt>
                <c:pt idx="1">
                  <c:v>With PDF Reader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D-4073-B3C0-DBAB2835A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18733423"/>
        <c:axId val="1818741743"/>
      </c:barChart>
      <c:catAx>
        <c:axId val="181873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41743"/>
        <c:crosses val="autoZero"/>
        <c:auto val="1"/>
        <c:lblAlgn val="ctr"/>
        <c:lblOffset val="100"/>
        <c:noMultiLvlLbl val="0"/>
      </c:catAx>
      <c:valAx>
        <c:axId val="1818741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>
        <a:alpha val="6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AAB5D-8130-4BC6-BE2D-48E19F518CB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F64AE83-66BB-4D72-861C-DF44EDFAB6CC}">
      <dgm:prSet phldrT="[Text]"/>
      <dgm:spPr>
        <a:solidFill>
          <a:schemeClr val="bg2">
            <a:alpha val="74902"/>
          </a:schemeClr>
        </a:solidFill>
      </dgm:spPr>
      <dgm:t>
        <a:bodyPr/>
        <a:lstStyle/>
        <a:p>
          <a:r>
            <a:rPr lang="en-US" dirty="0"/>
            <a:t>PDF</a:t>
          </a:r>
        </a:p>
      </dgm:t>
    </dgm:pt>
    <dgm:pt modelId="{E52E7E8A-CA1F-49A8-885B-2F7D02AA145A}" type="parTrans" cxnId="{C9E98AF6-4BA1-4884-A07C-FC50DB3A78D0}">
      <dgm:prSet/>
      <dgm:spPr/>
      <dgm:t>
        <a:bodyPr/>
        <a:lstStyle/>
        <a:p>
          <a:endParaRPr lang="en-US"/>
        </a:p>
      </dgm:t>
    </dgm:pt>
    <dgm:pt modelId="{A16697F1-054A-481B-B047-938DA0B5A73A}" type="sibTrans" cxnId="{C9E98AF6-4BA1-4884-A07C-FC50DB3A78D0}">
      <dgm:prSet/>
      <dgm:spPr/>
      <dgm:t>
        <a:bodyPr/>
        <a:lstStyle/>
        <a:p>
          <a:endParaRPr lang="en-US"/>
        </a:p>
      </dgm:t>
    </dgm:pt>
    <dgm:pt modelId="{5FE08530-B321-403F-9E78-425556737A66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r>
            <a:rPr lang="en-US" dirty="0"/>
            <a:t>XML</a:t>
          </a:r>
        </a:p>
      </dgm:t>
    </dgm:pt>
    <dgm:pt modelId="{15415171-D7A6-450B-B271-75815F0EB69C}" type="parTrans" cxnId="{11B8D415-0E46-478B-B077-52F7EE5CAE2E}">
      <dgm:prSet/>
      <dgm:spPr/>
      <dgm:t>
        <a:bodyPr/>
        <a:lstStyle/>
        <a:p>
          <a:endParaRPr lang="en-US"/>
        </a:p>
      </dgm:t>
    </dgm:pt>
    <dgm:pt modelId="{F08CB6F9-6487-4881-A461-A110DED547FC}" type="sibTrans" cxnId="{11B8D415-0E46-478B-B077-52F7EE5CAE2E}">
      <dgm:prSet/>
      <dgm:spPr/>
      <dgm:t>
        <a:bodyPr/>
        <a:lstStyle/>
        <a:p>
          <a:endParaRPr lang="en-US"/>
        </a:p>
      </dgm:t>
    </dgm:pt>
    <dgm:pt modelId="{B0662423-F43A-4D61-8D22-05C9C46CA2E0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pPr algn="l"/>
          <a:r>
            <a:rPr lang="en-US" dirty="0"/>
            <a:t>HTML </a:t>
          </a:r>
        </a:p>
      </dgm:t>
    </dgm:pt>
    <dgm:pt modelId="{6EC3F377-2CBD-47CF-A512-F8909C6F95B6}" type="parTrans" cxnId="{2D134463-9C49-4616-B1ED-3D9FC3D585A5}">
      <dgm:prSet/>
      <dgm:spPr/>
      <dgm:t>
        <a:bodyPr/>
        <a:lstStyle/>
        <a:p>
          <a:endParaRPr lang="en-US"/>
        </a:p>
      </dgm:t>
    </dgm:pt>
    <dgm:pt modelId="{5A674945-B13B-4561-BBEF-2CC4F671E264}" type="sibTrans" cxnId="{2D134463-9C49-4616-B1ED-3D9FC3D585A5}">
      <dgm:prSet/>
      <dgm:spPr/>
      <dgm:t>
        <a:bodyPr/>
        <a:lstStyle/>
        <a:p>
          <a:endParaRPr lang="en-US"/>
        </a:p>
      </dgm:t>
    </dgm:pt>
    <dgm:pt modelId="{B9655ADC-33AE-4DDF-8081-F905142E6A3F}" type="pres">
      <dgm:prSet presAssocID="{5E0AAB5D-8130-4BC6-BE2D-48E19F518CB8}" presName="arrowDiagram" presStyleCnt="0">
        <dgm:presLayoutVars>
          <dgm:chMax val="5"/>
          <dgm:dir/>
          <dgm:resizeHandles val="exact"/>
        </dgm:presLayoutVars>
      </dgm:prSet>
      <dgm:spPr/>
    </dgm:pt>
    <dgm:pt modelId="{4023ECBF-A680-4C6D-ACEF-621633021399}" type="pres">
      <dgm:prSet presAssocID="{5E0AAB5D-8130-4BC6-BE2D-48E19F518CB8}" presName="arrow" presStyleLbl="bgShp" presStyleIdx="0" presStyleCnt="1"/>
      <dgm:spPr>
        <a:solidFill>
          <a:schemeClr val="bg2"/>
        </a:solidFill>
        <a:ln>
          <a:noFill/>
        </a:ln>
      </dgm:spPr>
    </dgm:pt>
    <dgm:pt modelId="{3C058D5A-5F44-4C9F-8216-22FFAA48E87A}" type="pres">
      <dgm:prSet presAssocID="{5E0AAB5D-8130-4BC6-BE2D-48E19F518CB8}" presName="arrowDiagram3" presStyleCnt="0"/>
      <dgm:spPr/>
    </dgm:pt>
    <dgm:pt modelId="{1337FC94-04F6-445C-8ED9-B5DE7F42A57E}" type="pres">
      <dgm:prSet presAssocID="{1F64AE83-66BB-4D72-861C-DF44EDFAB6CC}" presName="bullet3a" presStyleLbl="node1" presStyleIdx="0" presStyleCnt="3"/>
      <dgm:spPr>
        <a:solidFill>
          <a:schemeClr val="bg2">
            <a:lumMod val="50000"/>
          </a:schemeClr>
        </a:solidFill>
      </dgm:spPr>
    </dgm:pt>
    <dgm:pt modelId="{4934DE5C-4E57-42E9-B230-34107C01C72E}" type="pres">
      <dgm:prSet presAssocID="{1F64AE83-66BB-4D72-861C-DF44EDFAB6CC}" presName="textBox3a" presStyleLbl="revTx" presStyleIdx="0" presStyleCnt="3" custScaleX="63928" custScaleY="44912" custLinFactNeighborX="-18954" custLinFactNeighborY="-20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1BF86-3671-430C-9181-E11225C40998}" type="pres">
      <dgm:prSet presAssocID="{5FE08530-B321-403F-9E78-425556737A66}" presName="bullet3b" presStyleLbl="node1" presStyleIdx="1" presStyleCnt="3"/>
      <dgm:spPr>
        <a:solidFill>
          <a:schemeClr val="bg2">
            <a:lumMod val="50000"/>
          </a:schemeClr>
        </a:solidFill>
      </dgm:spPr>
    </dgm:pt>
    <dgm:pt modelId="{679BBBA6-C251-4C7B-8B62-B633F08B43AD}" type="pres">
      <dgm:prSet presAssocID="{5FE08530-B321-403F-9E78-425556737A66}" presName="textBox3b" presStyleLbl="revTx" presStyleIdx="1" presStyleCnt="3" custScaleX="72712" custScaleY="26404" custLinFactNeighborX="-13967" custLinFactNeighborY="-282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C81F2-74BC-442E-A777-E6377EA83C73}" type="pres">
      <dgm:prSet presAssocID="{B0662423-F43A-4D61-8D22-05C9C46CA2E0}" presName="bullet3c" presStyleLbl="node1" presStyleIdx="2" presStyleCnt="3"/>
      <dgm:spPr>
        <a:solidFill>
          <a:schemeClr val="bg2">
            <a:lumMod val="50000"/>
          </a:schemeClr>
        </a:solidFill>
      </dgm:spPr>
    </dgm:pt>
    <dgm:pt modelId="{AA36E3C4-73E2-4987-BEC3-704613BD5319}" type="pres">
      <dgm:prSet presAssocID="{B0662423-F43A-4D61-8D22-05C9C46CA2E0}" presName="textBox3c" presStyleLbl="revTx" presStyleIdx="2" presStyleCnt="3" custScaleX="93601" custScaleY="17639" custLinFactNeighborX="-897" custLinFactNeighborY="-34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D6976E-23DA-4A5F-A37C-686F587CFD50}" type="presOf" srcId="{5FE08530-B321-403F-9E78-425556737A66}" destId="{679BBBA6-C251-4C7B-8B62-B633F08B43AD}" srcOrd="0" destOrd="0" presId="urn:microsoft.com/office/officeart/2005/8/layout/arrow2"/>
    <dgm:cxn modelId="{2D134463-9C49-4616-B1ED-3D9FC3D585A5}" srcId="{5E0AAB5D-8130-4BC6-BE2D-48E19F518CB8}" destId="{B0662423-F43A-4D61-8D22-05C9C46CA2E0}" srcOrd="2" destOrd="0" parTransId="{6EC3F377-2CBD-47CF-A512-F8909C6F95B6}" sibTransId="{5A674945-B13B-4561-BBEF-2CC4F671E264}"/>
    <dgm:cxn modelId="{BF884B03-006A-46DA-8FEF-8A3F5A552D8D}" type="presOf" srcId="{5E0AAB5D-8130-4BC6-BE2D-48E19F518CB8}" destId="{B9655ADC-33AE-4DDF-8081-F905142E6A3F}" srcOrd="0" destOrd="0" presId="urn:microsoft.com/office/officeart/2005/8/layout/arrow2"/>
    <dgm:cxn modelId="{C9E98AF6-4BA1-4884-A07C-FC50DB3A78D0}" srcId="{5E0AAB5D-8130-4BC6-BE2D-48E19F518CB8}" destId="{1F64AE83-66BB-4D72-861C-DF44EDFAB6CC}" srcOrd="0" destOrd="0" parTransId="{E52E7E8A-CA1F-49A8-885B-2F7D02AA145A}" sibTransId="{A16697F1-054A-481B-B047-938DA0B5A73A}"/>
    <dgm:cxn modelId="{DC29656C-559F-4EF3-850A-6FE6B552CB09}" type="presOf" srcId="{B0662423-F43A-4D61-8D22-05C9C46CA2E0}" destId="{AA36E3C4-73E2-4987-BEC3-704613BD5319}" srcOrd="0" destOrd="0" presId="urn:microsoft.com/office/officeart/2005/8/layout/arrow2"/>
    <dgm:cxn modelId="{11B8D415-0E46-478B-B077-52F7EE5CAE2E}" srcId="{5E0AAB5D-8130-4BC6-BE2D-48E19F518CB8}" destId="{5FE08530-B321-403F-9E78-425556737A66}" srcOrd="1" destOrd="0" parTransId="{15415171-D7A6-450B-B271-75815F0EB69C}" sibTransId="{F08CB6F9-6487-4881-A461-A110DED547FC}"/>
    <dgm:cxn modelId="{43220679-CE8E-42FD-9D3D-1AE15CB95FAD}" type="presOf" srcId="{1F64AE83-66BB-4D72-861C-DF44EDFAB6CC}" destId="{4934DE5C-4E57-42E9-B230-34107C01C72E}" srcOrd="0" destOrd="0" presId="urn:microsoft.com/office/officeart/2005/8/layout/arrow2"/>
    <dgm:cxn modelId="{8DC58E53-A726-431F-870F-227301213631}" type="presParOf" srcId="{B9655ADC-33AE-4DDF-8081-F905142E6A3F}" destId="{4023ECBF-A680-4C6D-ACEF-621633021399}" srcOrd="0" destOrd="0" presId="urn:microsoft.com/office/officeart/2005/8/layout/arrow2"/>
    <dgm:cxn modelId="{443A1854-F5EF-4C2A-9119-041826D932C8}" type="presParOf" srcId="{B9655ADC-33AE-4DDF-8081-F905142E6A3F}" destId="{3C058D5A-5F44-4C9F-8216-22FFAA48E87A}" srcOrd="1" destOrd="0" presId="urn:microsoft.com/office/officeart/2005/8/layout/arrow2"/>
    <dgm:cxn modelId="{A748F6E6-89B2-4745-B320-FF4F3694FE60}" type="presParOf" srcId="{3C058D5A-5F44-4C9F-8216-22FFAA48E87A}" destId="{1337FC94-04F6-445C-8ED9-B5DE7F42A57E}" srcOrd="0" destOrd="0" presId="urn:microsoft.com/office/officeart/2005/8/layout/arrow2"/>
    <dgm:cxn modelId="{9CA3E6E0-4571-4110-A12C-80A03F599EA5}" type="presParOf" srcId="{3C058D5A-5F44-4C9F-8216-22FFAA48E87A}" destId="{4934DE5C-4E57-42E9-B230-34107C01C72E}" srcOrd="1" destOrd="0" presId="urn:microsoft.com/office/officeart/2005/8/layout/arrow2"/>
    <dgm:cxn modelId="{49E27C7A-EC06-41CE-A882-A24DD442FCBB}" type="presParOf" srcId="{3C058D5A-5F44-4C9F-8216-22FFAA48E87A}" destId="{FBB1BF86-3671-430C-9181-E11225C40998}" srcOrd="2" destOrd="0" presId="urn:microsoft.com/office/officeart/2005/8/layout/arrow2"/>
    <dgm:cxn modelId="{9E2B2DE0-75C3-4BC8-AB41-E1E9944EC7FD}" type="presParOf" srcId="{3C058D5A-5F44-4C9F-8216-22FFAA48E87A}" destId="{679BBBA6-C251-4C7B-8B62-B633F08B43AD}" srcOrd="3" destOrd="0" presId="urn:microsoft.com/office/officeart/2005/8/layout/arrow2"/>
    <dgm:cxn modelId="{2A399B8F-16D8-498F-AC0E-6E1012FBFB1B}" type="presParOf" srcId="{3C058D5A-5F44-4C9F-8216-22FFAA48E87A}" destId="{6ADC81F2-74BC-442E-A777-E6377EA83C73}" srcOrd="4" destOrd="0" presId="urn:microsoft.com/office/officeart/2005/8/layout/arrow2"/>
    <dgm:cxn modelId="{30272DC1-FC61-456B-9877-CD1D4D95B8D1}" type="presParOf" srcId="{3C058D5A-5F44-4C9F-8216-22FFAA48E87A}" destId="{AA36E3C4-73E2-4987-BEC3-704613BD531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FCC61-0274-4A44-99FF-F0E0A94DB05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0650271-8B73-44B1-8476-3DE5B6E5B52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CA" sz="2400" b="1" u="sng" dirty="0">
              <a:latin typeface="+mj-lt"/>
            </a:rPr>
            <a:t>Challenge 1:</a:t>
          </a:r>
          <a:r>
            <a:rPr lang="en-CA" sz="2400" dirty="0">
              <a:latin typeface="+mj-lt"/>
            </a:rPr>
            <a:t> </a:t>
          </a:r>
        </a:p>
        <a:p>
          <a:r>
            <a:rPr lang="en-CA" sz="2400" dirty="0">
              <a:latin typeface="+mj-lt"/>
            </a:rPr>
            <a:t>Read the PDF</a:t>
          </a:r>
          <a:endParaRPr lang="en-US" sz="2400" dirty="0">
            <a:latin typeface="+mj-lt"/>
          </a:endParaRPr>
        </a:p>
      </dgm:t>
    </dgm:pt>
    <dgm:pt modelId="{7260F65B-AE49-4BF8-8651-63F45872AEF6}" type="parTrans" cxnId="{380521A7-65D1-4B3A-9E65-FCF8803B0039}">
      <dgm:prSet/>
      <dgm:spPr/>
      <dgm:t>
        <a:bodyPr/>
        <a:lstStyle/>
        <a:p>
          <a:endParaRPr lang="en-US"/>
        </a:p>
      </dgm:t>
    </dgm:pt>
    <dgm:pt modelId="{F6C8EB18-CE07-41E1-8715-32D712FE9D1A}" type="sibTrans" cxnId="{380521A7-65D1-4B3A-9E65-FCF8803B0039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489158-8D4D-4B21-A05F-F5BA5074EB67}">
      <dgm:prSet phldrT="[Text]"/>
      <dgm:spPr>
        <a:solidFill>
          <a:srgbClr val="FD8B8B"/>
        </a:solidFill>
      </dgm:spPr>
      <dgm:t>
        <a:bodyPr/>
        <a:lstStyle/>
        <a:p>
          <a:r>
            <a:rPr lang="en-CA" b="1" u="sng" dirty="0">
              <a:latin typeface="+mj-lt"/>
            </a:rPr>
            <a:t>Challenge 2: </a:t>
          </a:r>
          <a:r>
            <a:rPr lang="en-CA" dirty="0">
              <a:latin typeface="+mj-lt"/>
            </a:rPr>
            <a:t>Generate Labels </a:t>
          </a:r>
          <a:endParaRPr lang="en-US" dirty="0">
            <a:latin typeface="+mj-lt"/>
          </a:endParaRPr>
        </a:p>
      </dgm:t>
    </dgm:pt>
    <dgm:pt modelId="{822B5F4A-C21D-4B06-8E96-0E9D9B8A4A4D}" type="parTrans" cxnId="{E4C4CE12-0913-47BD-80D0-2899E011C610}">
      <dgm:prSet/>
      <dgm:spPr/>
      <dgm:t>
        <a:bodyPr/>
        <a:lstStyle/>
        <a:p>
          <a:endParaRPr lang="en-US"/>
        </a:p>
      </dgm:t>
    </dgm:pt>
    <dgm:pt modelId="{994CE750-25F4-4EEB-84CC-CC450DC76B94}" type="sibTrans" cxnId="{E4C4CE12-0913-47BD-80D0-2899E011C61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764D81B-DB47-4EEB-BCFE-8400AA8BFF6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CA" b="1" u="sng" dirty="0">
              <a:latin typeface="+mj-lt"/>
            </a:rPr>
            <a:t>Challenge 3: </a:t>
          </a:r>
          <a:r>
            <a:rPr lang="en-CA" dirty="0">
              <a:latin typeface="+mj-lt"/>
            </a:rPr>
            <a:t>Generate HTML and Link it with Database</a:t>
          </a:r>
          <a:endParaRPr lang="en-US" dirty="0">
            <a:latin typeface="+mj-lt"/>
          </a:endParaRPr>
        </a:p>
      </dgm:t>
    </dgm:pt>
    <dgm:pt modelId="{78FA6D0D-1606-453D-B8E7-FE7BD30A8A2F}" type="parTrans" cxnId="{184E3D30-82AC-46A7-BFDC-5E8B2A9FCF9A}">
      <dgm:prSet/>
      <dgm:spPr/>
      <dgm:t>
        <a:bodyPr/>
        <a:lstStyle/>
        <a:p>
          <a:endParaRPr lang="en-US"/>
        </a:p>
      </dgm:t>
    </dgm:pt>
    <dgm:pt modelId="{D4DA2BD1-9E82-4030-A9E9-B73EFFFAF0EC}" type="sibTrans" cxnId="{184E3D30-82AC-46A7-BFDC-5E8B2A9FCF9A}">
      <dgm:prSet/>
      <dgm:spPr/>
      <dgm:t>
        <a:bodyPr/>
        <a:lstStyle/>
        <a:p>
          <a:endParaRPr lang="en-US"/>
        </a:p>
      </dgm:t>
    </dgm:pt>
    <dgm:pt modelId="{B295267B-9808-402E-8E99-5D4C2EF0200C}" type="pres">
      <dgm:prSet presAssocID="{C3DFCC61-0274-4A44-99FF-F0E0A94DB056}" presName="Name0" presStyleCnt="0">
        <dgm:presLayoutVars>
          <dgm:dir/>
          <dgm:resizeHandles val="exact"/>
        </dgm:presLayoutVars>
      </dgm:prSet>
      <dgm:spPr/>
    </dgm:pt>
    <dgm:pt modelId="{7AC662E8-FBA0-4C4C-9BEE-ADD9A6540DCD}" type="pres">
      <dgm:prSet presAssocID="{00650271-8B73-44B1-8476-3DE5B6E5B52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FABFB-D69C-4746-8356-6C47BB0ED934}" type="pres">
      <dgm:prSet presAssocID="{F6C8EB18-CE07-41E1-8715-32D712FE9D1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A62B4AB-9944-4502-87F0-D5B883D873F5}" type="pres">
      <dgm:prSet presAssocID="{F6C8EB18-CE07-41E1-8715-32D712FE9D1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8FC2C84-33AE-4A96-9DDC-B4BF9F8739AA}" type="pres">
      <dgm:prSet presAssocID="{A4489158-8D4D-4B21-A05F-F5BA5074EB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6994C-8A5A-4F0F-9297-B7DE2754B8FF}" type="pres">
      <dgm:prSet presAssocID="{994CE750-25F4-4EEB-84CC-CC450DC76B9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E0E8A3A-DAC1-4777-8BA8-5AAA884C630A}" type="pres">
      <dgm:prSet presAssocID="{994CE750-25F4-4EEB-84CC-CC450DC76B9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7430753-95B5-4054-8C47-EC967547C796}" type="pres">
      <dgm:prSet presAssocID="{9764D81B-DB47-4EEB-BCFE-8400AA8BFF6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0521A7-65D1-4B3A-9E65-FCF8803B0039}" srcId="{C3DFCC61-0274-4A44-99FF-F0E0A94DB056}" destId="{00650271-8B73-44B1-8476-3DE5B6E5B520}" srcOrd="0" destOrd="0" parTransId="{7260F65B-AE49-4BF8-8651-63F45872AEF6}" sibTransId="{F6C8EB18-CE07-41E1-8715-32D712FE9D1A}"/>
    <dgm:cxn modelId="{A3DC3EC1-90EF-4FFB-A87C-D8BACBA9AE5D}" type="presOf" srcId="{F6C8EB18-CE07-41E1-8715-32D712FE9D1A}" destId="{730FABFB-D69C-4746-8356-6C47BB0ED934}" srcOrd="0" destOrd="0" presId="urn:microsoft.com/office/officeart/2005/8/layout/process1"/>
    <dgm:cxn modelId="{43966FE0-2643-4288-A492-9D8D03EDD157}" type="presOf" srcId="{00650271-8B73-44B1-8476-3DE5B6E5B520}" destId="{7AC662E8-FBA0-4C4C-9BEE-ADD9A6540DCD}" srcOrd="0" destOrd="0" presId="urn:microsoft.com/office/officeart/2005/8/layout/process1"/>
    <dgm:cxn modelId="{E4C4CE12-0913-47BD-80D0-2899E011C610}" srcId="{C3DFCC61-0274-4A44-99FF-F0E0A94DB056}" destId="{A4489158-8D4D-4B21-A05F-F5BA5074EB67}" srcOrd="1" destOrd="0" parTransId="{822B5F4A-C21D-4B06-8E96-0E9D9B8A4A4D}" sibTransId="{994CE750-25F4-4EEB-84CC-CC450DC76B94}"/>
    <dgm:cxn modelId="{B163458D-1F2B-40C3-8DAE-9D53A047F7C4}" type="presOf" srcId="{A4489158-8D4D-4B21-A05F-F5BA5074EB67}" destId="{48FC2C84-33AE-4A96-9DDC-B4BF9F8739AA}" srcOrd="0" destOrd="0" presId="urn:microsoft.com/office/officeart/2005/8/layout/process1"/>
    <dgm:cxn modelId="{0A9B5E94-88A1-4C89-BA65-13DBE9001417}" type="presOf" srcId="{9764D81B-DB47-4EEB-BCFE-8400AA8BFF6F}" destId="{E7430753-95B5-4054-8C47-EC967547C796}" srcOrd="0" destOrd="0" presId="urn:microsoft.com/office/officeart/2005/8/layout/process1"/>
    <dgm:cxn modelId="{F0F48A46-2FCB-461A-BBF8-91601AAD4549}" type="presOf" srcId="{C3DFCC61-0274-4A44-99FF-F0E0A94DB056}" destId="{B295267B-9808-402E-8E99-5D4C2EF0200C}" srcOrd="0" destOrd="0" presId="urn:microsoft.com/office/officeart/2005/8/layout/process1"/>
    <dgm:cxn modelId="{391C4108-2277-4913-9C92-042A2B1DD414}" type="presOf" srcId="{F6C8EB18-CE07-41E1-8715-32D712FE9D1A}" destId="{FA62B4AB-9944-4502-87F0-D5B883D873F5}" srcOrd="1" destOrd="0" presId="urn:microsoft.com/office/officeart/2005/8/layout/process1"/>
    <dgm:cxn modelId="{104FB966-00E0-40C4-973C-94CA7160E8F7}" type="presOf" srcId="{994CE750-25F4-4EEB-84CC-CC450DC76B94}" destId="{CE0E8A3A-DAC1-4777-8BA8-5AAA884C630A}" srcOrd="1" destOrd="0" presId="urn:microsoft.com/office/officeart/2005/8/layout/process1"/>
    <dgm:cxn modelId="{0F9BC94B-096A-4DA0-952F-34AB47F812EB}" type="presOf" srcId="{994CE750-25F4-4EEB-84CC-CC450DC76B94}" destId="{8706994C-8A5A-4F0F-9297-B7DE2754B8FF}" srcOrd="0" destOrd="0" presId="urn:microsoft.com/office/officeart/2005/8/layout/process1"/>
    <dgm:cxn modelId="{184E3D30-82AC-46A7-BFDC-5E8B2A9FCF9A}" srcId="{C3DFCC61-0274-4A44-99FF-F0E0A94DB056}" destId="{9764D81B-DB47-4EEB-BCFE-8400AA8BFF6F}" srcOrd="2" destOrd="0" parTransId="{78FA6D0D-1606-453D-B8E7-FE7BD30A8A2F}" sibTransId="{D4DA2BD1-9E82-4030-A9E9-B73EFFFAF0EC}"/>
    <dgm:cxn modelId="{3F754067-DE33-4ADF-8856-EFBEC89F8CB9}" type="presParOf" srcId="{B295267B-9808-402E-8E99-5D4C2EF0200C}" destId="{7AC662E8-FBA0-4C4C-9BEE-ADD9A6540DCD}" srcOrd="0" destOrd="0" presId="urn:microsoft.com/office/officeart/2005/8/layout/process1"/>
    <dgm:cxn modelId="{0971A5F3-AA1B-4E91-9BB3-1A2A5399F512}" type="presParOf" srcId="{B295267B-9808-402E-8E99-5D4C2EF0200C}" destId="{730FABFB-D69C-4746-8356-6C47BB0ED934}" srcOrd="1" destOrd="0" presId="urn:microsoft.com/office/officeart/2005/8/layout/process1"/>
    <dgm:cxn modelId="{69B65FA3-9751-4BB5-A99B-F365EC7F085E}" type="presParOf" srcId="{730FABFB-D69C-4746-8356-6C47BB0ED934}" destId="{FA62B4AB-9944-4502-87F0-D5B883D873F5}" srcOrd="0" destOrd="0" presId="urn:microsoft.com/office/officeart/2005/8/layout/process1"/>
    <dgm:cxn modelId="{AF6F8B3E-F8D7-48F4-9ECC-1EFF89D0D5D9}" type="presParOf" srcId="{B295267B-9808-402E-8E99-5D4C2EF0200C}" destId="{48FC2C84-33AE-4A96-9DDC-B4BF9F8739AA}" srcOrd="2" destOrd="0" presId="urn:microsoft.com/office/officeart/2005/8/layout/process1"/>
    <dgm:cxn modelId="{9A41307B-EB3B-4C11-B73C-1855D971985D}" type="presParOf" srcId="{B295267B-9808-402E-8E99-5D4C2EF0200C}" destId="{8706994C-8A5A-4F0F-9297-B7DE2754B8FF}" srcOrd="3" destOrd="0" presId="urn:microsoft.com/office/officeart/2005/8/layout/process1"/>
    <dgm:cxn modelId="{DA3FA641-ECFD-48AE-AD88-EF6C4A3D19F4}" type="presParOf" srcId="{8706994C-8A5A-4F0F-9297-B7DE2754B8FF}" destId="{CE0E8A3A-DAC1-4777-8BA8-5AAA884C630A}" srcOrd="0" destOrd="0" presId="urn:microsoft.com/office/officeart/2005/8/layout/process1"/>
    <dgm:cxn modelId="{89C986CF-E3DB-4920-9916-BAF8CD6ECD09}" type="presParOf" srcId="{B295267B-9808-402E-8E99-5D4C2EF0200C}" destId="{E7430753-95B5-4054-8C47-EC967547C79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E0B22-6E27-4EA8-A413-6CE375CE9A1F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E0DDF-B322-4DE1-B714-9223229C5695}">
      <dgm:prSet phldrT="[Text]" custT="1"/>
      <dgm:spPr>
        <a:solidFill>
          <a:srgbClr val="8DEE72">
            <a:alpha val="87000"/>
          </a:srgbClr>
        </a:solidFill>
      </dgm:spPr>
      <dgm:t>
        <a:bodyPr/>
        <a:lstStyle/>
        <a:p>
          <a:r>
            <a:rPr lang="en-US" sz="3200" b="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dirty="0">
            <a:latin typeface="Garamond" panose="02020404030301010803" pitchFamily="18" charset="0"/>
          </a:endParaRPr>
        </a:p>
      </dgm:t>
    </dgm:pt>
    <dgm:pt modelId="{0440A650-6835-4CEC-A635-24CEFB3B3D57}" type="sibTrans" cxnId="{7D37B278-A7E3-4C73-8C14-4477E73574BD}">
      <dgm:prSet/>
      <dgm:spPr/>
      <dgm:t>
        <a:bodyPr/>
        <a:lstStyle/>
        <a:p>
          <a:endParaRPr lang="en-US"/>
        </a:p>
      </dgm:t>
    </dgm:pt>
    <dgm:pt modelId="{17E1549B-09A1-4FB0-9E71-B55955617EC5}" type="parTrans" cxnId="{7D37B278-A7E3-4C73-8C14-4477E73574BD}">
      <dgm:prSet/>
      <dgm:spPr/>
      <dgm:t>
        <a:bodyPr/>
        <a:lstStyle/>
        <a:p>
          <a:endParaRPr lang="en-US"/>
        </a:p>
      </dgm:t>
    </dgm:pt>
    <dgm:pt modelId="{9B07AA2B-473C-4A38-8346-4F8AC34F3D21}" type="pres">
      <dgm:prSet presAssocID="{C52E0B22-6E27-4EA8-A413-6CE375CE9A1F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3BF6FB8-0774-4066-A98F-0277D6E595A2}" type="pres">
      <dgm:prSet presAssocID="{C52E0B22-6E27-4EA8-A413-6CE375CE9A1F}" presName="arrowNode" presStyleLbl="node1" presStyleIdx="0" presStyleCnt="1" custAng="19704665" custScaleX="106578" custScaleY="69666" custLinFactX="-5197" custLinFactNeighborX="-100000" custLinFactNeighborY="-16928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41AB684F-2533-4A76-94F3-9019F29CA136}" type="pres">
      <dgm:prSet presAssocID="{66AE0DDF-B322-4DE1-B714-9223229C5695}" presName="txNode1" presStyleLbl="revTx" presStyleIdx="0" presStyleCnt="1" custScaleX="208924" custScaleY="66061" custLinFactY="81416" custLinFactNeighborX="-130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80DC3E-0643-4871-BD0B-584EED7DBA61}" type="presOf" srcId="{66AE0DDF-B322-4DE1-B714-9223229C5695}" destId="{41AB684F-2533-4A76-94F3-9019F29CA136}" srcOrd="0" destOrd="0" presId="urn:microsoft.com/office/officeart/2009/3/layout/DescendingProcess"/>
    <dgm:cxn modelId="{7D37B278-A7E3-4C73-8C14-4477E73574BD}" srcId="{C52E0B22-6E27-4EA8-A413-6CE375CE9A1F}" destId="{66AE0DDF-B322-4DE1-B714-9223229C5695}" srcOrd="0" destOrd="0" parTransId="{17E1549B-09A1-4FB0-9E71-B55955617EC5}" sibTransId="{0440A650-6835-4CEC-A635-24CEFB3B3D57}"/>
    <dgm:cxn modelId="{FD66F4A1-4A6A-462F-88A0-804A085F0462}" type="presOf" srcId="{C52E0B22-6E27-4EA8-A413-6CE375CE9A1F}" destId="{9B07AA2B-473C-4A38-8346-4F8AC34F3D21}" srcOrd="0" destOrd="0" presId="urn:microsoft.com/office/officeart/2009/3/layout/DescendingProcess"/>
    <dgm:cxn modelId="{AD196418-254F-4CB1-8B39-73D7D7903DA7}" type="presParOf" srcId="{9B07AA2B-473C-4A38-8346-4F8AC34F3D21}" destId="{C3BF6FB8-0774-4066-A98F-0277D6E595A2}" srcOrd="0" destOrd="0" presId="urn:microsoft.com/office/officeart/2009/3/layout/DescendingProcess"/>
    <dgm:cxn modelId="{D2E58B05-6503-481E-8FF2-93782FD38CDA}" type="presParOf" srcId="{9B07AA2B-473C-4A38-8346-4F8AC34F3D21}" destId="{41AB684F-2533-4A76-94F3-9019F29CA136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ECBF-A680-4C6D-ACEF-621633021399}">
      <dsp:nvSpPr>
        <dsp:cNvPr id="0" name=""/>
        <dsp:cNvSpPr/>
      </dsp:nvSpPr>
      <dsp:spPr>
        <a:xfrm>
          <a:off x="2174389" y="0"/>
          <a:ext cx="7326574" cy="4579109"/>
        </a:xfrm>
        <a:prstGeom prst="swooshArrow">
          <a:avLst>
            <a:gd name="adj1" fmla="val 25000"/>
            <a:gd name="adj2" fmla="val 25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7FC94-04F6-445C-8ED9-B5DE7F42A57E}">
      <dsp:nvSpPr>
        <dsp:cNvPr id="0" name=""/>
        <dsp:cNvSpPr/>
      </dsp:nvSpPr>
      <dsp:spPr>
        <a:xfrm>
          <a:off x="3104864" y="3160501"/>
          <a:ext cx="190490" cy="190490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DE5C-4E57-42E9-B230-34107C01C72E}">
      <dsp:nvSpPr>
        <dsp:cNvPr id="0" name=""/>
        <dsp:cNvSpPr/>
      </dsp:nvSpPr>
      <dsp:spPr>
        <a:xfrm>
          <a:off x="3184439" y="3352973"/>
          <a:ext cx="1091309" cy="594348"/>
        </a:xfrm>
        <a:prstGeom prst="rect">
          <a:avLst/>
        </a:prstGeom>
        <a:solidFill>
          <a:schemeClr val="bg2">
            <a:alpha val="74902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37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PDF</a:t>
          </a:r>
        </a:p>
      </dsp:txBody>
      <dsp:txXfrm>
        <a:off x="3184439" y="3352973"/>
        <a:ext cx="1091309" cy="594348"/>
      </dsp:txXfrm>
    </dsp:sp>
    <dsp:sp modelId="{FBB1BF86-3671-430C-9181-E11225C40998}">
      <dsp:nvSpPr>
        <dsp:cNvPr id="0" name=""/>
        <dsp:cNvSpPr/>
      </dsp:nvSpPr>
      <dsp:spPr>
        <a:xfrm>
          <a:off x="4786313" y="1915899"/>
          <a:ext cx="344348" cy="344348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BBBA6-C251-4C7B-8B62-B633F08B43AD}">
      <dsp:nvSpPr>
        <dsp:cNvPr id="0" name=""/>
        <dsp:cNvSpPr/>
      </dsp:nvSpPr>
      <dsp:spPr>
        <a:xfrm>
          <a:off x="4952808" y="2301331"/>
          <a:ext cx="1278551" cy="657732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6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XML</a:t>
          </a:r>
        </a:p>
      </dsp:txBody>
      <dsp:txXfrm>
        <a:off x="4952808" y="2301331"/>
        <a:ext cx="1278551" cy="657732"/>
      </dsp:txXfrm>
    </dsp:sp>
    <dsp:sp modelId="{6ADC81F2-74BC-442E-A777-E6377EA83C73}">
      <dsp:nvSpPr>
        <dsp:cNvPr id="0" name=""/>
        <dsp:cNvSpPr/>
      </dsp:nvSpPr>
      <dsp:spPr>
        <a:xfrm>
          <a:off x="6808448" y="1158514"/>
          <a:ext cx="476227" cy="476227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6E3C4-73E2-4987-BEC3-704613BD5319}">
      <dsp:nvSpPr>
        <dsp:cNvPr id="0" name=""/>
        <dsp:cNvSpPr/>
      </dsp:nvSpPr>
      <dsp:spPr>
        <a:xfrm>
          <a:off x="7087048" y="1609934"/>
          <a:ext cx="1645859" cy="561357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34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HTML </a:t>
          </a:r>
        </a:p>
      </dsp:txBody>
      <dsp:txXfrm>
        <a:off x="7087048" y="1609934"/>
        <a:ext cx="1645859" cy="561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662E8-FBA0-4C4C-9BEE-ADD9A6540DCD}">
      <dsp:nvSpPr>
        <dsp:cNvPr id="0" name=""/>
        <dsp:cNvSpPr/>
      </dsp:nvSpPr>
      <dsp:spPr>
        <a:xfrm>
          <a:off x="9855" y="2216422"/>
          <a:ext cx="2945715" cy="17674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u="sng" kern="1200" dirty="0">
              <a:latin typeface="+mj-lt"/>
            </a:rPr>
            <a:t>Challenge 1:</a:t>
          </a:r>
          <a:r>
            <a:rPr lang="en-CA" sz="2400" kern="1200" dirty="0">
              <a:latin typeface="+mj-lt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kern="1200" dirty="0">
              <a:latin typeface="+mj-lt"/>
            </a:rPr>
            <a:t>Read the PDF</a:t>
          </a:r>
          <a:endParaRPr lang="en-US" sz="2400" kern="1200" dirty="0">
            <a:latin typeface="+mj-lt"/>
          </a:endParaRPr>
        </a:p>
      </dsp:txBody>
      <dsp:txXfrm>
        <a:off x="61621" y="2268188"/>
        <a:ext cx="2842183" cy="1663897"/>
      </dsp:txXfrm>
    </dsp:sp>
    <dsp:sp modelId="{730FABFB-D69C-4746-8356-6C47BB0ED934}">
      <dsp:nvSpPr>
        <dsp:cNvPr id="0" name=""/>
        <dsp:cNvSpPr/>
      </dsp:nvSpPr>
      <dsp:spPr>
        <a:xfrm>
          <a:off x="3250142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>
            <a:solidFill>
              <a:schemeClr val="tx1"/>
            </a:solidFill>
          </a:endParaRPr>
        </a:p>
      </dsp:txBody>
      <dsp:txXfrm>
        <a:off x="3250142" y="2880975"/>
        <a:ext cx="437144" cy="438323"/>
      </dsp:txXfrm>
    </dsp:sp>
    <dsp:sp modelId="{48FC2C84-33AE-4A96-9DDC-B4BF9F8739AA}">
      <dsp:nvSpPr>
        <dsp:cNvPr id="0" name=""/>
        <dsp:cNvSpPr/>
      </dsp:nvSpPr>
      <dsp:spPr>
        <a:xfrm>
          <a:off x="4133857" y="2216422"/>
          <a:ext cx="2945715" cy="1767429"/>
        </a:xfrm>
        <a:prstGeom prst="roundRect">
          <a:avLst>
            <a:gd name="adj" fmla="val 10000"/>
          </a:avLst>
        </a:prstGeom>
        <a:solidFill>
          <a:srgbClr val="FD8B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2: </a:t>
          </a:r>
          <a:r>
            <a:rPr lang="en-CA" sz="2600" kern="1200" dirty="0">
              <a:latin typeface="+mj-lt"/>
            </a:rPr>
            <a:t>Generate Labels </a:t>
          </a:r>
          <a:endParaRPr lang="en-US" sz="2600" kern="1200" dirty="0">
            <a:latin typeface="+mj-lt"/>
          </a:endParaRPr>
        </a:p>
      </dsp:txBody>
      <dsp:txXfrm>
        <a:off x="4185623" y="2268188"/>
        <a:ext cx="2842183" cy="1663897"/>
      </dsp:txXfrm>
    </dsp:sp>
    <dsp:sp modelId="{8706994C-8A5A-4F0F-9297-B7DE2754B8FF}">
      <dsp:nvSpPr>
        <dsp:cNvPr id="0" name=""/>
        <dsp:cNvSpPr/>
      </dsp:nvSpPr>
      <dsp:spPr>
        <a:xfrm>
          <a:off x="7374144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374144" y="2880975"/>
        <a:ext cx="437144" cy="438323"/>
      </dsp:txXfrm>
    </dsp:sp>
    <dsp:sp modelId="{E7430753-95B5-4054-8C47-EC967547C796}">
      <dsp:nvSpPr>
        <dsp:cNvPr id="0" name=""/>
        <dsp:cNvSpPr/>
      </dsp:nvSpPr>
      <dsp:spPr>
        <a:xfrm>
          <a:off x="8257859" y="2216422"/>
          <a:ext cx="2945715" cy="176742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3: </a:t>
          </a:r>
          <a:r>
            <a:rPr lang="en-CA" sz="2600" kern="1200" dirty="0">
              <a:latin typeface="+mj-lt"/>
            </a:rPr>
            <a:t>Generate HTML and Link it with Database</a:t>
          </a:r>
          <a:endParaRPr lang="en-US" sz="2600" kern="1200" dirty="0">
            <a:latin typeface="+mj-lt"/>
          </a:endParaRPr>
        </a:p>
      </dsp:txBody>
      <dsp:txXfrm>
        <a:off x="8309625" y="2268188"/>
        <a:ext cx="2842183" cy="1663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F6FB8-0774-4066-A98F-0277D6E595A2}">
      <dsp:nvSpPr>
        <dsp:cNvPr id="0" name=""/>
        <dsp:cNvSpPr/>
      </dsp:nvSpPr>
      <dsp:spPr>
        <a:xfrm rot="2501039">
          <a:off x="1673183" y="46083"/>
          <a:ext cx="2689545" cy="416668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B684F-2533-4A76-94F3-9019F29CA136}">
      <dsp:nvSpPr>
        <dsp:cNvPr id="0" name=""/>
        <dsp:cNvSpPr/>
      </dsp:nvSpPr>
      <dsp:spPr>
        <a:xfrm>
          <a:off x="657735" y="2057338"/>
          <a:ext cx="4607604" cy="572740"/>
        </a:xfrm>
        <a:prstGeom prst="rect">
          <a:avLst/>
        </a:prstGeom>
        <a:solidFill>
          <a:srgbClr val="8DEE72">
            <a:alpha val="87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kern="1200" dirty="0">
            <a:latin typeface="Garamond" panose="02020404030301010803" pitchFamily="18" charset="0"/>
          </a:endParaRPr>
        </a:p>
      </dsp:txBody>
      <dsp:txXfrm>
        <a:off x="657735" y="2057338"/>
        <a:ext cx="4607604" cy="572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2763E-B77D-4384-9059-1C99385990A5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751C0-79A0-4609-8A4B-87063651B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43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07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19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521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Previously, 5% automation comes from using tools like nitro pro to create interactive pdfs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EMR, where they can drag and drop stuff rather than write code line one by one for each of the elements.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99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49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6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90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6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24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</a:p>
          <a:p>
            <a:endParaRPr lang="en-US" baseline="0" dirty="0"/>
          </a:p>
          <a:p>
            <a:r>
              <a:rPr lang="en-US" baseline="0" dirty="0"/>
              <a:t>Seneca Reader Background - https://www.exoticca.com/uk/magazine/wp-content/uploads/2021/06/mt.-fuji-BLOG-mountains.png</a:t>
            </a:r>
          </a:p>
          <a:p>
            <a:endParaRPr lang="en-US" baseline="0" dirty="0"/>
          </a:p>
          <a:p>
            <a:r>
              <a:rPr lang="en-US" baseline="0" dirty="0"/>
              <a:t>Snapping fingers -https://image.shutterstock.com/image-vector/snapping-fingers-clip-art-line-260nw-1655566411.jpg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91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745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02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8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96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18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7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9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43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40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29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07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741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3.jpeg"/><Relationship Id="rId18" Type="http://schemas.openxmlformats.org/officeDocument/2006/relationships/image" Target="../media/image6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17" Type="http://schemas.microsoft.com/office/2007/relationships/hdphoto" Target="../media/hdphoto2.wdp"/><Relationship Id="rId2" Type="http://schemas.microsoft.com/office/2007/relationships/media" Target="../media/media1.m4a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11" Type="http://schemas.openxmlformats.org/officeDocument/2006/relationships/diagramColors" Target="../diagrams/colors1.xml"/><Relationship Id="rId5" Type="http://schemas.openxmlformats.org/officeDocument/2006/relationships/notesSlide" Target="../notesSlides/notesSlide1.xml"/><Relationship Id="rId15" Type="http://schemas.microsoft.com/office/2007/relationships/hdphoto" Target="../media/hdphoto1.wdp"/><Relationship Id="rId10" Type="http://schemas.openxmlformats.org/officeDocument/2006/relationships/diagramQuickStyle" Target="../diagrams/quickStyle1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0.m4a"/><Relationship Id="rId7" Type="http://schemas.openxmlformats.org/officeDocument/2006/relationships/image" Target="../media/image21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1.m4a"/><Relationship Id="rId7" Type="http://schemas.openxmlformats.org/officeDocument/2006/relationships/image" Target="../media/image18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2.m4a"/><Relationship Id="rId7" Type="http://schemas.openxmlformats.org/officeDocument/2006/relationships/image" Target="../media/image2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3.m4a"/><Relationship Id="rId7" Type="http://schemas.openxmlformats.org/officeDocument/2006/relationships/image" Target="../media/image18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4.pn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5.m4a"/><Relationship Id="rId7" Type="http://schemas.openxmlformats.org/officeDocument/2006/relationships/chart" Target="../charts/chart1.xml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microsoft.com/office/2007/relationships/diagramDrawing" Target="../diagrams/drawing3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15.png"/><Relationship Id="rId15" Type="http://schemas.openxmlformats.org/officeDocument/2006/relationships/image" Target="../media/image7.png"/><Relationship Id="rId10" Type="http://schemas.openxmlformats.org/officeDocument/2006/relationships/diagramQuickStyle" Target="../diagrams/quickStyle3.xml"/><Relationship Id="rId4" Type="http://schemas.openxmlformats.org/officeDocument/2006/relationships/notesSlide" Target="../notesSlides/notesSlide14.xml"/><Relationship Id="rId9" Type="http://schemas.openxmlformats.org/officeDocument/2006/relationships/diagramLayout" Target="../diagrams/layout3.xml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audio" Target="../media/media17.m4a"/><Relationship Id="rId7" Type="http://schemas.openxmlformats.org/officeDocument/2006/relationships/image" Target="../media/image26.png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content2.hubstatic.com/12652087_f120.jpg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www.verywellmind.com/thmb/rXR1ZeQRZXEaaHPz_hcWcC6FPOQ=/2145x1397/filters:fill(ABEAC3,1)/stressedman-cbf6c8900b954de2b933018b6ae06ae3.jpg" TargetMode="External"/><Relationship Id="rId12" Type="http://schemas.openxmlformats.org/officeDocument/2006/relationships/hyperlink" Target="https://www.google.ca/url?sa=t&amp;rct=j&amp;q=&amp;esrc=s&amp;source=web&amp;cd=&amp;ved=2ahUKEwjtqtmB0r3yAhUJCs0KHa6GDNoQFnoECBUQAQ&amp;url=https%3A%2F%2Fnottingham-repository.worktribe.com%2FOutputFile%2F1020892&amp;usg=AOvVaw27mhMtm_Edc4jD4CQ5hU5t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hyperlink" Target="https://media.istockphoto.com/vectors/panoramic-view-of-the-mountain-landscape-with-fog-in-the-valley-below-vector-id665568676?k=6&amp;m=665568676&amp;s=612x612&amp;w=0&amp;h=85bhDOA7XaDARIjlXkI4GGqO6PEIvJBsQyNpj3dyV0U" TargetMode="External"/><Relationship Id="rId11" Type="http://schemas.openxmlformats.org/officeDocument/2006/relationships/hyperlink" Target="https://image.shutterstock.com/image-vector/snapping-fingers-clip-art-line-260nw-1655566411.jpg" TargetMode="External"/><Relationship Id="rId5" Type="http://schemas.openxmlformats.org/officeDocument/2006/relationships/hyperlink" Target="https://listimg.pinclipart.com/picdir/s/485-4856395_clock-clip-art-clock-gif-transparent-background-png.png" TargetMode="External"/><Relationship Id="rId10" Type="http://schemas.openxmlformats.org/officeDocument/2006/relationships/hyperlink" Target="https://www.exoticca.com/uk/magazine/wp-content/uploads/2021/06/mt.-fuji-BLOG-mountains.png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images-platform.99static.com/68aXkyfGbZtJszNfLQ-J5A1_yEA=/477x439:1519x1480/fit-in/500x500/99designs-contests-attachments/117/117307/attachment_11730761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audio" Target="../media/media3.m4a"/><Relationship Id="rId7" Type="http://schemas.openxmlformats.org/officeDocument/2006/relationships/image" Target="../media/image11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0.jp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4.xml"/><Relationship Id="rId10" Type="http://schemas.microsoft.com/office/2007/relationships/hdphoto" Target="../media/hdphoto3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17.jp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21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9.m4a"/><Relationship Id="rId7" Type="http://schemas.openxmlformats.org/officeDocument/2006/relationships/image" Target="../media/image21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37"/>
            <a:ext cx="9632769" cy="10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085048" y="1346484"/>
            <a:ext cx="73684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</a:rPr>
              <a:t>Development of a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NIVERSAL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EDICAL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ORM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EADER</a:t>
            </a:r>
            <a:endParaRPr lang="en-CA" sz="2400" b="1" kern="1800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7650333"/>
              </p:ext>
            </p:extLst>
          </p:nvPr>
        </p:nvGraphicFramePr>
        <p:xfrm>
          <a:off x="732351" y="2020889"/>
          <a:ext cx="11675354" cy="457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3692"/>
            <a:ext cx="2970000" cy="1934308"/>
          </a:xfrm>
          <a:prstGeom prst="flowChartDelay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42" b="93458" l="9362" r="89362">
                        <a14:foregroundMark x1="31064" y1="15888" x2="31064" y2="15888"/>
                        <a14:foregroundMark x1="49787" y1="13084" x2="49787" y2="13084"/>
                        <a14:foregroundMark x1="68511" y1="14953" x2="68511" y2="14953"/>
                        <a14:foregroundMark x1="75745" y1="15888" x2="75745" y2="15888"/>
                        <a14:foregroundMark x1="78723" y1="32243" x2="78723" y2="32243"/>
                        <a14:foregroundMark x1="85106" y1="50467" x2="85106" y2="50467"/>
                        <a14:foregroundMark x1="79149" y1="49533" x2="79149" y2="49533"/>
                        <a14:foregroundMark x1="48085" y1="19626" x2="48085" y2="19626"/>
                        <a14:foregroundMark x1="51489" y1="21963" x2="51489" y2="21963"/>
                        <a14:foregroundMark x1="53191" y1="18224" x2="53191" y2="18224"/>
                        <a14:foregroundMark x1="18298" y1="30374" x2="18298" y2="30374"/>
                        <a14:foregroundMark x1="13191" y1="31308" x2="13191" y2="31308"/>
                        <a14:foregroundMark x1="15319" y1="50467" x2="15319" y2="50467"/>
                        <a14:foregroundMark x1="22128" y1="50000" x2="22128" y2="50000"/>
                        <a14:foregroundMark x1="19574" y1="69626" x2="19574" y2="69626"/>
                        <a14:foregroundMark x1="31915" y1="84579" x2="31915" y2="84579"/>
                        <a14:foregroundMark x1="67234" y1="83645" x2="67234" y2="83645"/>
                        <a14:foregroundMark x1="49787" y1="87383" x2="49787" y2="87383"/>
                        <a14:foregroundMark x1="59574" y1="93925" x2="59574" y2="93925"/>
                        <a14:foregroundMark x1="82128" y1="71028" x2="82128" y2="71028"/>
                        <a14:foregroundMark x1="49362" y1="81308" x2="49362" y2="81308"/>
                        <a14:foregroundMark x1="51064" y1="78972" x2="51064" y2="78972"/>
                        <a14:foregroundMark x1="53191" y1="20093" x2="53191" y2="20093"/>
                        <a14:foregroundMark x1="50213" y1="50000" x2="50213" y2="50000"/>
                        <a14:foregroundMark x1="50213" y1="39720" x2="50213" y2="39720"/>
                        <a14:foregroundMark x1="41702" y1="6542" x2="41702" y2="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25896"/>
            <a:ext cx="2238375" cy="203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2423890"/>
            <a:ext cx="2450432" cy="24504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2175" y="5657671"/>
            <a:ext cx="4933950" cy="1200329"/>
          </a:xfrm>
          <a:prstGeom prst="rect">
            <a:avLst/>
          </a:prstGeom>
          <a:solidFill>
            <a:schemeClr val="lt1">
              <a:alpha val="8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4D4D4D"/>
                </a:solidFill>
                <a:latin typeface="Calibri" panose="020F0502020204030204" pitchFamily="34" charset="0"/>
              </a:rPr>
              <a:t>Team Members</a:t>
            </a:r>
            <a:endParaRPr lang="en-US" b="1" dirty="0" smtClean="0">
              <a:solidFill>
                <a:srgbClr val="4D4D4D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Prof. Mufleh Al Shatnawi  and Ralph Lisak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Andrea Flint, Adam Flint and Kevin Polangco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Manreet Kaur and Chirag Arora</a:t>
            </a:r>
            <a:endParaRPr lang="en-CA" b="1" kern="1800" dirty="0">
              <a:solidFill>
                <a:srgbClr val="4D4D4D"/>
              </a:solidFill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7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58"/>
    </mc:Choice>
    <mc:Fallback xmlns="">
      <p:transition spd="slow" advTm="3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 animBg="1"/>
      <p:bldGraphic spid="3" grpId="0">
        <p:bldAsOne/>
      </p:bldGraphic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29810" r="56334" b="20799"/>
          <a:stretch/>
        </p:blipFill>
        <p:spPr>
          <a:xfrm>
            <a:off x="1714498" y="1416144"/>
            <a:ext cx="8185485" cy="54461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68192" y="1728528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26971" y="1906311"/>
            <a:ext cx="665745" cy="4518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44588" y="2228502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2236" y="1840823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419597" y="1840823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The using  the </a:t>
            </a:r>
            <a:r>
              <a:rPr lang="en-CA" sz="2000" b="1" dirty="0">
                <a:solidFill>
                  <a:schemeClr val="tx1"/>
                </a:solidFill>
              </a:rPr>
              <a:t>k-means nearest neighbor</a:t>
            </a:r>
            <a:r>
              <a:rPr lang="en-CA" sz="2000" dirty="0"/>
              <a:t> technique in which we found </a:t>
            </a:r>
            <a:r>
              <a:rPr lang="en-CA" sz="2000" b="1" dirty="0">
                <a:solidFill>
                  <a:schemeClr val="tx1"/>
                </a:solidFill>
              </a:rPr>
              <a:t>Euclidian distance between </a:t>
            </a:r>
            <a:r>
              <a:rPr lang="en-CA" sz="2000" dirty="0"/>
              <a:t>the </a:t>
            </a:r>
            <a:r>
              <a:rPr lang="en-CA" sz="2000" b="1" dirty="0">
                <a:solidFill>
                  <a:schemeClr val="tx1"/>
                </a:solidFill>
              </a:rPr>
              <a:t>text/check box </a:t>
            </a:r>
            <a:r>
              <a:rPr lang="en-CA" sz="2000" dirty="0"/>
              <a:t>and </a:t>
            </a:r>
            <a:r>
              <a:rPr lang="en-CA" sz="2000" b="1" dirty="0">
                <a:solidFill>
                  <a:schemeClr val="tx1"/>
                </a:solidFill>
              </a:rPr>
              <a:t>text</a:t>
            </a:r>
            <a:r>
              <a:rPr lang="en-CA" sz="2000" dirty="0"/>
              <a:t> near the elements and text which is at </a:t>
            </a:r>
            <a:r>
              <a:rPr lang="en-CA" sz="2000" b="1" dirty="0">
                <a:solidFill>
                  <a:schemeClr val="tx1"/>
                </a:solidFill>
              </a:rPr>
              <a:t>minimum distance from element</a:t>
            </a:r>
            <a:r>
              <a:rPr lang="en-CA" sz="2000" dirty="0"/>
              <a:t> is considered label for it.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B9E05A-46DF-554B-A578-641C47B81D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70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476">
        <p:fade/>
      </p:transition>
    </mc:Choice>
    <mc:Fallback xmlns="">
      <p:transition spd="med" advTm="58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First,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HTML generator</a:t>
            </a:r>
            <a:r>
              <a:rPr lang="en-CA" dirty="0"/>
              <a:t> uses the csv generated from parsing the xml file to generate the interactive elements in html, this generator uses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object type column of csv </a:t>
            </a:r>
            <a:r>
              <a:rPr lang="en-CA" dirty="0"/>
              <a:t>to generate the different types of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interactive elements of pdf</a:t>
            </a:r>
            <a:r>
              <a:rPr lang="en-CA" dirty="0"/>
              <a:t>. 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208549" y="1564068"/>
            <a:ext cx="3882190" cy="3872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7" t="1105" b="6415"/>
          <a:stretch/>
        </p:blipFill>
        <p:spPr>
          <a:xfrm>
            <a:off x="8051130" y="1471227"/>
            <a:ext cx="3834063" cy="40581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80547" y="3288632"/>
            <a:ext cx="2005264" cy="3391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 rot="5400000">
            <a:off x="10717691" y="5235420"/>
            <a:ext cx="956115" cy="183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844463" y="2566737"/>
            <a:ext cx="898358" cy="3042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664B8B-B3CA-9C48-9BE1-C27B292409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05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463">
        <p14:reveal/>
      </p:transition>
    </mc:Choice>
    <mc:Fallback xmlns="">
      <p:transition spd="slow" advTm="40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0" grpId="0" animBg="1"/>
      <p:bldP spid="1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Linked History </a:t>
            </a:r>
            <a:r>
              <a:rPr lang="en-CA" dirty="0"/>
              <a:t>is created manually for those elements from 20 pdf files whose database labels are known. </a:t>
            </a:r>
          </a:p>
          <a:p>
            <a:pPr algn="ctr"/>
            <a:r>
              <a:rPr lang="en-CA" dirty="0"/>
              <a:t>It can be </a:t>
            </a:r>
            <a:r>
              <a:rPr lang="en-CA" sz="2000" b="1" dirty="0">
                <a:solidFill>
                  <a:schemeClr val="tx1"/>
                </a:solidFill>
              </a:rPr>
              <a:t>appended by using the code</a:t>
            </a:r>
            <a:r>
              <a:rPr lang="en-CA" dirty="0"/>
              <a:t> or even manually. </a:t>
            </a:r>
          </a:p>
          <a:p>
            <a:pPr algn="ctr"/>
            <a:r>
              <a:rPr lang="en-CA" sz="2000" b="1" dirty="0">
                <a:solidFill>
                  <a:schemeClr val="tx1"/>
                </a:solidFill>
              </a:rPr>
              <a:t>Label Finder</a:t>
            </a:r>
            <a:r>
              <a:rPr lang="en-CA" sz="2000" dirty="0"/>
              <a:t> </a:t>
            </a:r>
            <a:r>
              <a:rPr lang="en-CA" dirty="0"/>
              <a:t>is used to give as many as accurate labels (</a:t>
            </a:r>
            <a:r>
              <a:rPr lang="en-CA" sz="2400" b="1" dirty="0">
                <a:solidFill>
                  <a:schemeClr val="tx1"/>
                </a:solidFill>
              </a:rPr>
              <a:t>upto 50%</a:t>
            </a:r>
            <a:r>
              <a:rPr lang="en-CA" dirty="0"/>
              <a:t>) to interactive elements of pdf in html script.</a:t>
            </a:r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7" r="54226" b="7659"/>
          <a:stretch/>
        </p:blipFill>
        <p:spPr>
          <a:xfrm>
            <a:off x="401052" y="1781673"/>
            <a:ext cx="4604084" cy="3769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25534" r="42940" b="6383"/>
          <a:stretch/>
        </p:blipFill>
        <p:spPr>
          <a:xfrm>
            <a:off x="5436266" y="1781673"/>
            <a:ext cx="5648828" cy="38501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6779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 database name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92940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Label for elements not in History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C1AD7E-413E-3E43-BD90-46717DF84C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7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819">
        <p:fade/>
      </p:transition>
    </mc:Choice>
    <mc:Fallback xmlns="">
      <p:transition spd="med" advTm="62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Finally it boils down to the </a:t>
            </a:r>
            <a:r>
              <a:rPr lang="en-US" sz="2000" b="1" dirty="0">
                <a:solidFill>
                  <a:schemeClr val="tx1"/>
                </a:solidFill>
              </a:rPr>
              <a:t>HTML syntax which uses a Matrix Table Assignment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tx1"/>
                </a:solidFill>
              </a:rPr>
              <a:t>fit the elements in position</a:t>
            </a:r>
            <a:r>
              <a:rPr lang="en-US" sz="2000" dirty="0"/>
              <a:t>. </a:t>
            </a:r>
          </a:p>
          <a:p>
            <a:pPr algn="ctr"/>
            <a:r>
              <a:rPr lang="en-US" sz="2000" dirty="0"/>
              <a:t>This HTML form is then </a:t>
            </a:r>
            <a:r>
              <a:rPr lang="en-US" sz="2000" b="1" dirty="0">
                <a:solidFill>
                  <a:schemeClr val="tx1"/>
                </a:solidFill>
              </a:rPr>
              <a:t>uploaded to the </a:t>
            </a:r>
            <a:r>
              <a:rPr lang="en-US" sz="2000" b="1" dirty="0" smtClean="0">
                <a:solidFill>
                  <a:schemeClr val="tx1"/>
                </a:solidFill>
              </a:rPr>
              <a:t>EMR</a:t>
            </a:r>
            <a:r>
              <a:rPr lang="en-US" sz="2000" dirty="0" smtClean="0"/>
              <a:t>. </a:t>
            </a:r>
            <a:r>
              <a:rPr lang="en-US" sz="2000" dirty="0"/>
              <a:t>It is very </a:t>
            </a:r>
            <a:r>
              <a:rPr lang="en-US" sz="2000" b="1" dirty="0">
                <a:solidFill>
                  <a:schemeClr val="tx1"/>
                </a:solidFill>
              </a:rPr>
              <a:t>customizable </a:t>
            </a:r>
            <a:r>
              <a:rPr lang="en-US" sz="2000" dirty="0"/>
              <a:t>according the form needs.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0" y="1539413"/>
            <a:ext cx="3882190" cy="387245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224463" y="3365906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5980" r="27911" b="14642"/>
          <a:stretch/>
        </p:blipFill>
        <p:spPr>
          <a:xfrm>
            <a:off x="8662736" y="1729539"/>
            <a:ext cx="3984485" cy="3345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4" b="20033"/>
          <a:stretch/>
        </p:blipFill>
        <p:spPr>
          <a:xfrm>
            <a:off x="4319338" y="1928784"/>
            <a:ext cx="3795094" cy="314653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555831" y="3396372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5DF9A91-6C75-6E4D-9981-908AEDC09A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8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6010">
        <p14:reveal/>
      </p:transition>
    </mc:Choice>
    <mc:Fallback xmlns="">
      <p:transition spd="slow" advTm="26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14218"/>
              </p:ext>
            </p:extLst>
          </p:nvPr>
        </p:nvGraphicFramePr>
        <p:xfrm>
          <a:off x="1524000" y="3224463"/>
          <a:ext cx="9144000" cy="3338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7565">
                  <a:extLst>
                    <a:ext uri="{9D8B030D-6E8A-4147-A177-3AD203B41FA5}">
                      <a16:colId xmlns:a16="http://schemas.microsoft.com/office/drawing/2014/main" val="3941241101"/>
                    </a:ext>
                  </a:extLst>
                </a:gridCol>
                <a:gridCol w="3047565">
                  <a:extLst>
                    <a:ext uri="{9D8B030D-6E8A-4147-A177-3AD203B41FA5}">
                      <a16:colId xmlns:a16="http://schemas.microsoft.com/office/drawing/2014/main" val="3563918462"/>
                    </a:ext>
                  </a:extLst>
                </a:gridCol>
                <a:gridCol w="3048870">
                  <a:extLst>
                    <a:ext uri="{9D8B030D-6E8A-4147-A177-3AD203B41FA5}">
                      <a16:colId xmlns:a16="http://schemas.microsoft.com/office/drawing/2014/main" val="2438266686"/>
                    </a:ext>
                  </a:extLst>
                </a:gridCol>
              </a:tblGrid>
              <a:tr h="726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Task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Automation Level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Accuracy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133773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Unlocking PDFs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0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0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756935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Converting PDFs to Fillable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60%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Adobe accuracy varies between 60 – 70%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504063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Extracting Elements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 smtClean="0">
                          <a:effectLst/>
                        </a:rPr>
                        <a:t>85%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80-100%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305191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Assign the Labels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40-50%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5944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80%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F9D75D-B09A-B14B-9B99-F49CDF3F32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169">
        <p:fade/>
      </p:transition>
    </mc:Choice>
    <mc:Fallback xmlns="">
      <p:transition spd="med" advTm="90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</a:t>
            </a:r>
            <a:r>
              <a:rPr lang="en-US" sz="2400">
                <a:solidFill>
                  <a:schemeClr val="bg1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7</a:t>
            </a:r>
            <a:r>
              <a:rPr lang="en-US" sz="2400" b="1" u="sng" smtClean="0">
                <a:solidFill>
                  <a:srgbClr val="000000"/>
                </a:solidFill>
                <a:latin typeface="+mj-lt"/>
              </a:rPr>
              <a:t>0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73095412"/>
              </p:ext>
            </p:extLst>
          </p:nvPr>
        </p:nvGraphicFramePr>
        <p:xfrm>
          <a:off x="2785979" y="2857250"/>
          <a:ext cx="6245726" cy="3818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C6D973-C92A-7840-8201-CB5DF042AC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7783">
        <p14:reveal/>
      </p:transition>
    </mc:Choice>
    <mc:Fallback xmlns="">
      <p:transition spd="slow" advTm="477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Limitations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/>
          </p:nvPr>
        </p:nvGraphicFramePr>
        <p:xfrm>
          <a:off x="3267319" y="465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375" y="4186114"/>
            <a:ext cx="10270540" cy="1974923"/>
            <a:chOff x="657735" y="2057338"/>
            <a:chExt cx="4607604" cy="572740"/>
          </a:xfrm>
          <a:solidFill>
            <a:schemeClr val="bg2"/>
          </a:solidFill>
        </p:grpSpPr>
        <p:sp>
          <p:nvSpPr>
            <p:cNvPr id="14" name="Rectangle 13"/>
            <p:cNvSpPr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latin typeface="+mj-lt"/>
                </a:rPr>
                <a:t>N</a:t>
              </a:r>
              <a:r>
                <a:rPr lang="en-US" sz="2500" dirty="0" smtClean="0">
                  <a:latin typeface="+mj-lt"/>
                </a:rPr>
                <a:t>ot </a:t>
              </a:r>
              <a:r>
                <a:rPr lang="en-US" sz="2500" dirty="0">
                  <a:latin typeface="+mj-lt"/>
                </a:rPr>
                <a:t>able to convert </a:t>
              </a:r>
              <a:r>
                <a:rPr lang="en-US" sz="2500" b="1" dirty="0">
                  <a:latin typeface="+mj-lt"/>
                </a:rPr>
                <a:t>non fillable pdf to fillable </a:t>
              </a:r>
              <a:r>
                <a:rPr lang="en-US" sz="2500" dirty="0">
                  <a:latin typeface="+mj-lt"/>
                </a:rPr>
                <a:t>pdf </a:t>
              </a:r>
              <a:r>
                <a:rPr lang="en-US" sz="2500" dirty="0" smtClean="0">
                  <a:latin typeface="+mj-lt"/>
                </a:rPr>
                <a:t>( Requires Adobe)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Not 100% accurate </a:t>
              </a:r>
              <a:r>
                <a:rPr lang="en-US" sz="2500" dirty="0" smtClean="0">
                  <a:latin typeface="+mj-lt"/>
                </a:rPr>
                <a:t>while </a:t>
              </a:r>
              <a:r>
                <a:rPr lang="en-US" sz="2500" dirty="0">
                  <a:latin typeface="+mj-lt"/>
                </a:rPr>
                <a:t>labelling </a:t>
              </a:r>
              <a:r>
                <a:rPr lang="en-US" sz="2500" dirty="0" smtClean="0">
                  <a:latin typeface="+mj-lt"/>
                </a:rPr>
                <a:t>interactive </a:t>
              </a:r>
              <a:r>
                <a:rPr lang="en-US" sz="2500" dirty="0">
                  <a:latin typeface="+mj-lt"/>
                </a:rPr>
                <a:t>elements </a:t>
              </a:r>
              <a:endParaRPr lang="en-US" sz="2500" dirty="0" smtClean="0">
                <a:latin typeface="+mj-lt"/>
              </a:endParaRP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Width</a:t>
              </a:r>
              <a:r>
                <a:rPr lang="en-US" sz="2500" dirty="0" smtClean="0">
                  <a:latin typeface="+mj-lt"/>
                </a:rPr>
                <a:t> of the interactive elements is </a:t>
              </a:r>
              <a:r>
                <a:rPr lang="en-US" sz="2500" b="1" dirty="0" smtClean="0">
                  <a:latin typeface="+mj-lt"/>
                </a:rPr>
                <a:t>not the same as of form</a:t>
              </a:r>
              <a:r>
                <a:rPr lang="en-US" sz="2500" dirty="0" smtClean="0">
                  <a:latin typeface="+mj-lt"/>
                </a:rPr>
                <a:t>.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 smtClean="0">
                  <a:latin typeface="+mj-lt"/>
                </a:rPr>
                <a:t>The </a:t>
              </a:r>
              <a:r>
                <a:rPr lang="en-US" sz="2500" b="1" dirty="0" smtClean="0">
                  <a:latin typeface="+mj-lt"/>
                </a:rPr>
                <a:t>location</a:t>
              </a:r>
              <a:r>
                <a:rPr lang="en-US" sz="2500" dirty="0" smtClean="0">
                  <a:latin typeface="+mj-lt"/>
                </a:rPr>
                <a:t> of the elements is </a:t>
              </a:r>
              <a:r>
                <a:rPr lang="en-US" sz="2500" b="1" dirty="0" smtClean="0">
                  <a:latin typeface="+mj-lt"/>
                </a:rPr>
                <a:t>not exactly the same </a:t>
              </a:r>
              <a:r>
                <a:rPr lang="en-US" sz="2500" dirty="0" smtClean="0">
                  <a:latin typeface="+mj-lt"/>
                </a:rPr>
                <a:t>as the PDF form. </a:t>
              </a:r>
              <a:endParaRPr lang="en-US" sz="2500" b="0" kern="1200" dirty="0">
                <a:latin typeface="+mj-lt"/>
              </a:endParaRPr>
            </a:p>
          </p:txBody>
        </p:sp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994.115599999999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581">
        <p:fade/>
      </p:transition>
    </mc:Choice>
    <mc:Fallback xmlns="">
      <p:transition spd="med" advTm="61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Directions for Future Research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6" y="3062773"/>
            <a:ext cx="2776288" cy="1872010"/>
          </a:xfrm>
          <a:prstGeom prst="cub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74" y="1128888"/>
            <a:ext cx="2829426" cy="1766899"/>
          </a:xfrm>
          <a:prstGeom prst="cub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7" y="5058447"/>
            <a:ext cx="3380427" cy="1606508"/>
          </a:xfrm>
          <a:prstGeom prst="cub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6292" y="3144349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JavaScript to find elements which it cannot be detected by Adobe.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6292" y="1128888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Flask and Rest to Develop API for the Python code 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6292" y="5058447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Computer Vision Machine Learning Techniques to extract subheading from images in the form.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28">
        <p:fade/>
      </p:transition>
    </mc:Choice>
    <mc:Fallback xmlns="">
      <p:transition spd="med" advTm="56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473" y="1323407"/>
            <a:ext cx="11901054" cy="5047536"/>
          </a:xfrm>
          <a:prstGeom prst="rect">
            <a:avLst/>
          </a:prstGeom>
          <a:solidFill>
            <a:schemeClr val="bg2"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5"/>
              </a:rPr>
              <a:t>https://listimg.pinclipart.com/picdir/s/485-4856395_clock-clip-art-clock-gif-transparent-background-png.png</a:t>
            </a:r>
            <a:endParaRPr lang="en-US" sz="1600" b="1" dirty="0"/>
          </a:p>
          <a:p>
            <a:endParaRPr lang="en-US" sz="1600" b="1" dirty="0">
              <a:hlinkClick r:id="rId6"/>
            </a:endParaRPr>
          </a:p>
          <a:p>
            <a:r>
              <a:rPr lang="en-US" sz="1600" b="1" dirty="0">
                <a:hlinkClick r:id="rId6"/>
              </a:rPr>
              <a:t>https://media.istockphoto.com/vectors/panoramic-view-of-the-mountain-landscape-with-fog-in-the-valley-below-vector-id665568676?k=6&amp;m=665568676&amp;s=612x612&amp;w=0&amp;h=85bhDOA7XaDARIjlXkI4GGqO6PEIvJBsQyNpj3dyV0U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7"/>
              </a:rPr>
              <a:t>https://www.verywellmind.com/thmb/rXR1ZeQRZXEaaHPz_hcWcC6FPOQ=/2145x1397/filters:fill(ABEAC3,1)/stressedman-cbf6c8900b954de2b933018b6ae06ae3.jpg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8"/>
              </a:rPr>
              <a:t>https://usercontent2.hubstatic.com/12652087_f120.jpg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9"/>
              </a:rPr>
              <a:t>https://images-platform.99static.com//68aXkyfGbZtJszNfLQ-J5A1_yEA=/477x439:1519x1480/fit-in/500x500/99designs-contests-attachments/117/117307/attachment_117307614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0"/>
              </a:rPr>
              <a:t>https://www.exoticca.com/uk/magazine/wp-content/uploads/2021/06/mt.-fuji-BLOG-mountains.png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1"/>
              </a:rPr>
              <a:t>https://image.shutterstock.com/image-vector/snapping-fingers-clip-art-line-260nw-1655566411.jpg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>
                <a:hlinkClick r:id="rId12"/>
              </a:rPr>
              <a:t>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r>
              <a:rPr lang="en-US" sz="1600" b="1" dirty="0"/>
              <a:t> </a:t>
            </a:r>
            <a:endParaRPr lang="en-CA" sz="1600" b="1" dirty="0"/>
          </a:p>
          <a:p>
            <a:r>
              <a:rPr lang="en-US" sz="16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5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321423" y="0"/>
            <a:ext cx="7972110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03" y="29635"/>
            <a:ext cx="7972110" cy="95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-1146442" y="-989540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0"/>
            <a:ext cx="2450432" cy="245043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9188" y="1243013"/>
            <a:ext cx="5659050" cy="5402624"/>
            <a:chOff x="3127763" y="1253850"/>
            <a:chExt cx="5736934" cy="5548949"/>
          </a:xfrm>
        </p:grpSpPr>
        <p:sp>
          <p:nvSpPr>
            <p:cNvPr id="7" name="Hexagon 6"/>
            <p:cNvSpPr/>
            <p:nvPr/>
          </p:nvSpPr>
          <p:spPr>
            <a:xfrm>
              <a:off x="4813379" y="3062389"/>
              <a:ext cx="2373158" cy="1992017"/>
            </a:xfrm>
            <a:prstGeom prst="hex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n w="3175">
                    <a:noFill/>
                  </a:ln>
                </a:rPr>
                <a:t>UNIVERSAL FORM READER</a:t>
              </a:r>
              <a:endParaRPr lang="en-CA" sz="2400" b="1" dirty="0">
                <a:ln w="3175">
                  <a:noFill/>
                </a:ln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5024414" y="1253850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Earlier Process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3133335" y="214506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Lucida Sans" panose="020B0602030504020204" pitchFamily="34" charset="0"/>
                </a:rPr>
                <a:t>Directions </a:t>
              </a:r>
              <a:r>
                <a:rPr lang="en-US" sz="1600" b="1" dirty="0">
                  <a:latin typeface="Lucida Sans" panose="020B0602030504020204" pitchFamily="34" charset="0"/>
                </a:rPr>
                <a:t>for Future Research</a:t>
              </a:r>
              <a:endParaRPr lang="en-CA" sz="1600" b="1" dirty="0">
                <a:latin typeface="Lucida Sans" panose="020B0602030504020204" pitchFamily="34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6915491" y="214506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Benefits of the tool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3127763" y="422333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Lucida Sans" panose="020B0602030504020204" pitchFamily="34" charset="0"/>
                </a:rPr>
                <a:t>Result and Conclusion</a:t>
              </a:r>
              <a:endParaRPr lang="en-CA" sz="1400" b="1" dirty="0">
                <a:latin typeface="Lucida Sans" panose="020B0602030504020204" pitchFamily="34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6915491" y="422333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Lucida Sans" panose="020B0602030504020204" pitchFamily="34" charset="0"/>
                </a:rPr>
                <a:t>Overview of the code</a:t>
              </a:r>
              <a:endParaRPr lang="en-CA" b="1" dirty="0">
                <a:latin typeface="Lucida Sans" panose="020B0602030504020204" pitchFamily="34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5025355" y="5140659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Lucida Sans" panose="020B0602030504020204" pitchFamily="34" charset="0"/>
                </a:rPr>
                <a:t>Modular Analysis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</p:grp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4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9"/>
    </mc:Choice>
    <mc:Fallback xmlns="">
      <p:transition spd="slow" advTm="2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9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Earlier Process</a:t>
            </a:r>
            <a:endParaRPr lang="en-CA" sz="8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5721" y="1139899"/>
            <a:ext cx="589540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Required Hours of </a:t>
            </a:r>
            <a:r>
              <a:rPr lang="en-CA" sz="32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Manual Effort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41" y="2063197"/>
            <a:ext cx="2970000" cy="1934308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155575" y="2015733"/>
            <a:ext cx="3678307" cy="19986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48760" y="1832364"/>
            <a:ext cx="1899616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Unlock PDF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2535" y="1832364"/>
            <a:ext cx="2359721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Make it Fillable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4486" y="3882976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Replicate it on the EMR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t="6140" r="23053" b="5639"/>
          <a:stretch/>
        </p:blipFill>
        <p:spPr>
          <a:xfrm>
            <a:off x="573629" y="4344641"/>
            <a:ext cx="2329992" cy="2181267"/>
          </a:xfrm>
          <a:prstGeom prst="ellipse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80612" y="5167628"/>
            <a:ext cx="5307370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rgbClr val="FF0000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12 - 15</a:t>
            </a:r>
            <a:r>
              <a:rPr lang="en-US" sz="40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 Hour/Per Form</a:t>
            </a:r>
            <a:endParaRPr lang="en-CA" sz="2400" b="1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94486" y="4410281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Map to Database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CA87738-2006-AD4F-A55D-69DA267EAF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73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45">
        <p:fade/>
      </p:transition>
    </mc:Choice>
    <mc:Fallback xmlns="">
      <p:transition spd="med" advTm="65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Seneca’s </a:t>
            </a:r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UFR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723" y="1128881"/>
            <a:ext cx="60361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Features of the </a:t>
            </a:r>
            <a:r>
              <a:rPr lang="en-US" sz="2400" b="1" kern="1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Universal Form Reader</a:t>
            </a:r>
            <a:endParaRPr lang="en-CA" sz="2400" b="1" kern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65075" y="1708051"/>
            <a:ext cx="2475304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Reduced effort in finding labels.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9201" y="2577204"/>
            <a:ext cx="2823409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Automatically extract all elements.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80611" y="5167628"/>
            <a:ext cx="5622757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Only </a:t>
            </a:r>
            <a:r>
              <a:rPr lang="en-US" sz="4000" b="1" u="sng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2-3</a:t>
            </a:r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 hours per form</a:t>
            </a:r>
            <a:endParaRPr lang="en-CA" sz="2400" kern="180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17" y="1477113"/>
            <a:ext cx="2450432" cy="24504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91022" y="3487455"/>
            <a:ext cx="2823409" cy="1200329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Automated HTML generation and easy linking database</a:t>
            </a:r>
            <a:endParaRPr lang="en-CA" sz="2400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0611" y="5954768"/>
            <a:ext cx="71307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chemeClr val="bg2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Manual Effort reduced by </a:t>
            </a:r>
            <a:r>
              <a:rPr lang="en-US" sz="5400" b="1" kern="1800" dirty="0">
                <a:ln w="12700" cmpd="sng">
                  <a:solidFill>
                    <a:srgbClr val="00B05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Garamond" panose="02020404030301010803" pitchFamily="18" charset="0"/>
                <a:ea typeface="Times New Roman" panose="02020603050405020304" pitchFamily="18" charset="0"/>
              </a:rPr>
              <a:t>80%</a:t>
            </a:r>
            <a:endParaRPr lang="en-CA" sz="3600" b="1" kern="1800" dirty="0">
              <a:ln w="12700" cmpd="sng">
                <a:solidFill>
                  <a:srgbClr val="00B050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Finger Snap HD Stock Images | Shutterstock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28" b="79449" l="9153" r="82379">
                        <a14:foregroundMark x1="45000" y1="23929" x2="45000" y2="23929"/>
                        <a14:foregroundMark x1="51538" y1="21786" x2="51538" y2="21786"/>
                        <a14:foregroundMark x1="59615" y1="23571" x2="59615" y2="2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68" b="11723"/>
          <a:stretch/>
        </p:blipFill>
        <p:spPr bwMode="auto">
          <a:xfrm>
            <a:off x="155575" y="4458740"/>
            <a:ext cx="2487648" cy="25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9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961">
        <p:fade/>
      </p:transition>
    </mc:Choice>
    <mc:Fallback xmlns="">
      <p:transition spd="med" advTm="55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r="41656" b="6874"/>
          <a:stretch/>
        </p:blipFill>
        <p:spPr>
          <a:xfrm>
            <a:off x="450378" y="1637859"/>
            <a:ext cx="4531056" cy="393042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Overview: Introduction to the code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1710" y="1342494"/>
            <a:ext cx="562359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Over the weeks, we at Seneca have developed a tool for YMS using the versatile </a:t>
            </a:r>
            <a:r>
              <a:rPr lang="en-CA" sz="2400" b="1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python language</a:t>
            </a:r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 that can: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3258" y="2754371"/>
            <a:ext cx="3506428" cy="46166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Any Interactive PDF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0" y="3372240"/>
            <a:ext cx="3887009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Convert PDF into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XML form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3258" y="3981582"/>
            <a:ext cx="4196239" cy="830997"/>
          </a:xfrm>
          <a:prstGeom prst="rect">
            <a:avLst/>
          </a:prstGeom>
          <a:solidFill>
            <a:schemeClr val="accent4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Traverse the tree structure using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Decision Tree Algorithm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39086" y="5014950"/>
            <a:ext cx="4196239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Find 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95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%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of the interactive elements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and 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80%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of the Text </a:t>
            </a:r>
          </a:p>
        </p:txBody>
      </p:sp>
      <p:sp>
        <p:nvSpPr>
          <p:cNvPr id="9" name="Rectangle 8"/>
          <p:cNvSpPr/>
          <p:nvPr/>
        </p:nvSpPr>
        <p:spPr>
          <a:xfrm>
            <a:off x="785195" y="5918334"/>
            <a:ext cx="4288063" cy="83099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associated labels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with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K nearest neighbour algorithm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2878" y="6287666"/>
            <a:ext cx="639361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a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ready to upload HTML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on the system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9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73">
        <p:fade/>
      </p:transition>
    </mc:Choice>
    <mc:Fallback xmlns="">
      <p:transition spd="med" advTm="59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Guide to Success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873" y="1235243"/>
            <a:ext cx="11526253" cy="1267326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Our approach was to break the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problem of getting the HTML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from a complex structure of PDF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into 3 segments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so that we can automate process with the code to our maximum extent.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76816677"/>
              </p:ext>
            </p:extLst>
          </p:nvPr>
        </p:nvGraphicFramePr>
        <p:xfrm>
          <a:off x="489283" y="1235243"/>
          <a:ext cx="11213431" cy="6200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28.811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2900">
        <p14:reveal/>
      </p:transition>
    </mc:Choice>
    <mc:Fallback xmlns="">
      <p:transition spd="slow" advTm="3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4420" y="1041392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745445"/>
            <a:ext cx="5116024" cy="2951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8905" y="5069305"/>
            <a:ext cx="5582653" cy="13635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In a research paper by university of Nottingham, “Creating structured pdfs using XML templates”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different elements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of PDFs are explained as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branches of a Tree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.</a:t>
            </a:r>
            <a:endParaRPr lang="en-CA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13"/>
            <a:ext cx="4989095" cy="59743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7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32">
        <p:fade/>
      </p:transition>
    </mc:Choice>
    <mc:Fallback xmlns="">
      <p:transition spd="med" advTm="34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3942" r="4466" b="6700"/>
          <a:stretch/>
        </p:blipFill>
        <p:spPr>
          <a:xfrm>
            <a:off x="0" y="1319434"/>
            <a:ext cx="10212526" cy="559468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850880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6263" y="1312545"/>
            <a:ext cx="5662862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85% </a:t>
            </a:r>
            <a:r>
              <a:rPr lang="en-US" sz="2800" dirty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of the elements of the file.</a:t>
            </a:r>
            <a:endParaRPr lang="en-US" sz="4400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343" y="2075186"/>
            <a:ext cx="7908757" cy="1569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We parse it like a logical tree, sort it using </a:t>
            </a:r>
            <a:r>
              <a:rPr lang="en-US" sz="2400" i="1" dirty="0">
                <a:solidFill>
                  <a:srgbClr val="7030A0"/>
                </a:solidFill>
                <a:latin typeface="Georgia" panose="02040502050405020303" pitchFamily="18" charset="0"/>
              </a:rPr>
              <a:t>sorting algorithms like insertion sort</a:t>
            </a:r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, store it in a linked structure like dictionaries and concatenate all the elements into a data frame which exported to a CSV file. 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946358" y="4507832"/>
            <a:ext cx="1716505" cy="850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1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8249">
        <p14:reveal/>
      </p:transition>
    </mc:Choice>
    <mc:Fallback xmlns="">
      <p:transition spd="slow" advTm="48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10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17750" r="56864" b="41949"/>
          <a:stretch/>
        </p:blipFill>
        <p:spPr>
          <a:xfrm>
            <a:off x="1864426" y="1700463"/>
            <a:ext cx="8383980" cy="48784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97053" y="3497179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555832" y="2903621"/>
            <a:ext cx="657726" cy="7379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724272" y="2358189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3392" y="3601452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6970" y="4527820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74042" y="4506075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9896" y="2488218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07241" y="2961462"/>
            <a:ext cx="360949" cy="31150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884695" y="3753854"/>
            <a:ext cx="8021" cy="75222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0780" y="3953059"/>
            <a:ext cx="537410" cy="553016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80549" y="3641558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673815-B393-F24F-9F44-622AA4BC0C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6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68">
        <p:fade/>
      </p:transition>
    </mc:Choice>
    <mc:Fallback xmlns="">
      <p:transition spd="med" advTm="36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2|2.9|0.5|6.7|3.1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0.7|3.8|1.1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4.4|0.5|3.4|0.6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7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4.5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4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7.7|2.3|2|5.4|2|1.9|2.5|7.8|3.5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|2.6|12|9.8|16.6|4.5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.1|8|2.6|2.3|3.8|12.8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7.7|0.6|2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0.6|0.4|0.5|0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FE54AF14E3584386DBE2A3EC062D17" ma:contentTypeVersion="10" ma:contentTypeDescription="Create a new document." ma:contentTypeScope="" ma:versionID="6d0204e33496ebe37b8b2644627996bd">
  <xsd:schema xmlns:xsd="http://www.w3.org/2001/XMLSchema" xmlns:xs="http://www.w3.org/2001/XMLSchema" xmlns:p="http://schemas.microsoft.com/office/2006/metadata/properties" xmlns:ns2="feb18d2f-5fb1-4001-a564-6142792d368e" targetNamespace="http://schemas.microsoft.com/office/2006/metadata/properties" ma:root="true" ma:fieldsID="401d6e0ac1d24fc021022d683395ae24" ns2:_="">
    <xsd:import namespace="feb18d2f-5fb1-4001-a564-6142792d36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18d2f-5fb1-4001-a564-6142792d36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F5C6F8-E9E1-438E-88BA-C2C0DFA08A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FB0398-9CDA-4AC2-985F-CBB88E5A24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ABCA07-8186-48BD-8930-5B536F075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b18d2f-5fb1-4001-a564-6142792d3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1150</Words>
  <Application>Microsoft Office PowerPoint</Application>
  <PresentationFormat>Widescreen</PresentationFormat>
  <Paragraphs>200</Paragraphs>
  <Slides>18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Georgia</vt:lpstr>
      <vt:lpstr>Lucida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Overview: Introduction to the code</vt:lpstr>
      <vt:lpstr>Guide to Success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Results and Conclusion</vt:lpstr>
      <vt:lpstr>Results and Conclusion</vt:lpstr>
      <vt:lpstr>PowerPoint Presentation</vt:lpstr>
      <vt:lpstr>Directions for Future Research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Chirag Arora</dc:creator>
  <cp:lastModifiedBy>Chirag Arora</cp:lastModifiedBy>
  <cp:revision>67</cp:revision>
  <dcterms:created xsi:type="dcterms:W3CDTF">2021-06-23T16:51:40Z</dcterms:created>
  <dcterms:modified xsi:type="dcterms:W3CDTF">2021-09-16T04:53:51Z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0x01010083FE54AF14E3584386DBE2A3EC062D17</vt:lpwstr>
  </property>
</Properties>
</file>